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8"/>
  </p:notesMasterIdLst>
  <p:sldIdLst>
    <p:sldId id="256" r:id="rId2"/>
    <p:sldId id="270" r:id="rId3"/>
    <p:sldId id="258" r:id="rId4"/>
    <p:sldId id="259" r:id="rId5"/>
    <p:sldId id="260" r:id="rId6"/>
    <p:sldId id="261" r:id="rId7"/>
    <p:sldId id="264" r:id="rId8"/>
    <p:sldId id="266" r:id="rId9"/>
    <p:sldId id="267" r:id="rId10"/>
    <p:sldId id="277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9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1/5/13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BC7EE-92AF-3445-A166-37575389B02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1/5/13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1/5/13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cg6415.wikispaces.com/Security+in+the+News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/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Spring 2013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Insert a link to the resource (article, video, etc.)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350" y="107950"/>
            <a:ext cx="7856538" cy="577850"/>
          </a:xfrm>
        </p:spPr>
        <p:txBody>
          <a:bodyPr/>
          <a:lstStyle/>
          <a:p>
            <a:r>
              <a:rPr lang="en-US" dirty="0" smtClean="0"/>
              <a:t>Research/Project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8839200" cy="4724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Groups of max of 5</a:t>
            </a:r>
          </a:p>
          <a:p>
            <a:r>
              <a:rPr lang="en-US" dirty="0" smtClean="0"/>
              <a:t>Group Assessment</a:t>
            </a:r>
          </a:p>
          <a:p>
            <a:r>
              <a:rPr lang="en-US" dirty="0" smtClean="0"/>
              <a:t>~10 page final paper</a:t>
            </a:r>
          </a:p>
          <a:p>
            <a:r>
              <a:rPr lang="en-US" dirty="0" smtClean="0"/>
              <a:t>Dates:</a:t>
            </a:r>
          </a:p>
          <a:p>
            <a:pPr lvl="1"/>
            <a:r>
              <a:rPr lang="en-US" dirty="0" smtClean="0"/>
              <a:t>Initial Title (1 sentence) –</a:t>
            </a:r>
            <a:r>
              <a:rPr lang="en-US" dirty="0" smtClean="0"/>
              <a:t> </a:t>
            </a:r>
            <a:r>
              <a:rPr lang="en-US" dirty="0" smtClean="0"/>
              <a:t> 01/31/2013</a:t>
            </a:r>
            <a:endParaRPr lang="en-US" dirty="0" smtClean="0"/>
          </a:p>
          <a:p>
            <a:pPr lvl="1"/>
            <a:r>
              <a:rPr lang="en-US" dirty="0" smtClean="0"/>
              <a:t>Summary idea (1 page + group assessment rubric) </a:t>
            </a:r>
            <a:r>
              <a:rPr lang="en-US" dirty="0" smtClean="0"/>
              <a:t>02/14/2013</a:t>
            </a:r>
          </a:p>
          <a:p>
            <a:pPr lvl="1"/>
            <a:r>
              <a:rPr lang="en-US" dirty="0" smtClean="0"/>
              <a:t>Draft – 5 page minimum –</a:t>
            </a:r>
            <a:r>
              <a:rPr lang="en-US" dirty="0" smtClean="0"/>
              <a:t> </a:t>
            </a:r>
            <a:r>
              <a:rPr lang="en-US" dirty="0" smtClean="0"/>
              <a:t>02/28/2013</a:t>
            </a:r>
            <a:endParaRPr lang="en-US" dirty="0" smtClean="0"/>
          </a:p>
          <a:p>
            <a:pPr lvl="1"/>
            <a:r>
              <a:rPr lang="en-US" dirty="0" smtClean="0"/>
              <a:t>Final paper –</a:t>
            </a:r>
            <a:r>
              <a:rPr lang="en-US" dirty="0" smtClean="0"/>
              <a:t> </a:t>
            </a:r>
            <a:r>
              <a:rPr lang="en-US" dirty="0" smtClean="0"/>
              <a:t>04/18/2013</a:t>
            </a:r>
            <a:endParaRPr lang="en-US" dirty="0" smtClean="0"/>
          </a:p>
          <a:p>
            <a:r>
              <a:rPr lang="en-US" dirty="0" smtClean="0"/>
              <a:t>Topics (only 2 groups can do the same topic)</a:t>
            </a:r>
          </a:p>
          <a:p>
            <a:pPr lvl="1"/>
            <a:r>
              <a:rPr lang="en-US" dirty="0" smtClean="0"/>
              <a:t>Using </a:t>
            </a:r>
            <a:r>
              <a:rPr lang="en-US" dirty="0" smtClean="0">
                <a:solidFill>
                  <a:schemeClr val="accent6"/>
                </a:solidFill>
              </a:rPr>
              <a:t>OCTAVE Allegro, create an risk assessment</a:t>
            </a:r>
            <a:r>
              <a:rPr lang="en-US" dirty="0" smtClean="0"/>
              <a:t>, using the OCTAVE Allegro worksheets, for an organization you work for or have access to. Identifying between 5-7 critical information assets. Beyond the risk assessment this project requires a summary of how risk assessment fits within the IT Governance frameworks</a:t>
            </a:r>
          </a:p>
          <a:p>
            <a:pPr lvl="1"/>
            <a:r>
              <a:rPr lang="en-US" dirty="0" smtClean="0"/>
              <a:t>Using the various </a:t>
            </a:r>
            <a:r>
              <a:rPr lang="en-US" dirty="0" smtClean="0">
                <a:solidFill>
                  <a:srgbClr val="FF33FF"/>
                </a:solidFill>
              </a:rPr>
              <a:t>standards/frameworks</a:t>
            </a:r>
            <a:r>
              <a:rPr lang="en-US" dirty="0" smtClean="0"/>
              <a:t>, COBIT, ISO, ITIL, etc. create a report of the similarities between them and come up with a list of common controls, i.e. create a grand unified control document. The paper should include summaries of each of the frameworks included and a compare/contrast section.</a:t>
            </a:r>
          </a:p>
          <a:p>
            <a:pPr lvl="1"/>
            <a:r>
              <a:rPr lang="en-US" dirty="0" smtClean="0"/>
              <a:t>Research and prepare a report on the compliance issues related to </a:t>
            </a:r>
            <a:r>
              <a:rPr lang="en-US" dirty="0" smtClean="0">
                <a:solidFill>
                  <a:srgbClr val="FF33FF"/>
                </a:solidFill>
              </a:rPr>
              <a:t>SOX and IT Security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In-depth analysis of a </a:t>
            </a:r>
            <a:r>
              <a:rPr lang="en-US" dirty="0" smtClean="0">
                <a:solidFill>
                  <a:srgbClr val="FF33FF"/>
                </a:solidFill>
              </a:rPr>
              <a:t>current topic</a:t>
            </a:r>
            <a:r>
              <a:rPr lang="en-US" dirty="0" smtClean="0"/>
              <a:t> related to accounting and IT-</a:t>
            </a:r>
            <a:r>
              <a:rPr lang="en-US" dirty="0" smtClean="0"/>
              <a:t>Security.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8561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881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8364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79676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You will learn of the importance of IT security to the accounting profession and of the various control frameworks that accountant's rely on for</a:t>
            </a:r>
            <a:r>
              <a:rPr lang="en-US" dirty="0" smtClean="0"/>
              <a:t> compliance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Wednesday &amp; Thursday 5:00-6:00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3</a:t>
            </a:r>
            <a:r>
              <a:rPr lang="en-US" baseline="30000" dirty="0" smtClean="0"/>
              <a:t>rd</a:t>
            </a:r>
            <a:r>
              <a:rPr lang="en-US" dirty="0" smtClean="0"/>
              <a:t>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4" name="Picture 3" descr="0023577a_medium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971800"/>
            <a:ext cx="2536952" cy="33528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990600"/>
          </a:xfrm>
        </p:spPr>
        <p:txBody>
          <a:bodyPr rIns="30479"/>
          <a:lstStyle/>
          <a:p>
            <a:pPr eaLnBrk="1" hangingPunct="1"/>
            <a:r>
              <a:rPr lang="en-US" dirty="0"/>
              <a:t>Grade Components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828800"/>
            <a:ext cx="8534400" cy="4343400"/>
          </a:xfrm>
        </p:spPr>
        <p:txBody>
          <a:bodyPr rIns="30479"/>
          <a:lstStyle/>
          <a:p>
            <a:pPr eaLnBrk="1" hangingPunct="1"/>
            <a:r>
              <a:rPr lang="en-US" dirty="0"/>
              <a:t>Exam 1 </a:t>
            </a:r>
            <a:r>
              <a:rPr lang="en-US" dirty="0" smtClean="0"/>
              <a:t>(Ch. 1 – 4, module </a:t>
            </a:r>
            <a:r>
              <a:rPr lang="en-US" dirty="0" smtClean="0"/>
              <a:t>A &amp; Readings)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/>
              <a:t>250</a:t>
            </a:r>
          </a:p>
          <a:p>
            <a:pPr eaLnBrk="1" hangingPunct="1"/>
            <a:r>
              <a:rPr lang="en-US" dirty="0"/>
              <a:t>Exam 2 </a:t>
            </a:r>
            <a:r>
              <a:rPr lang="en-US" dirty="0" smtClean="0"/>
              <a:t>(Ch. 5-</a:t>
            </a:r>
            <a:r>
              <a:rPr lang="en-US" dirty="0" smtClean="0"/>
              <a:t> 10 &amp; Readings)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			</a:t>
            </a:r>
            <a:r>
              <a:rPr lang="en-US" dirty="0" smtClean="0"/>
              <a:t>250</a:t>
            </a:r>
          </a:p>
          <a:p>
            <a:pPr eaLnBrk="1" hangingPunct="1"/>
            <a:r>
              <a:rPr lang="en-US" dirty="0" smtClean="0"/>
              <a:t>Access Control Simulation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		</a:t>
            </a:r>
            <a:r>
              <a:rPr lang="en-US" dirty="0" smtClean="0"/>
              <a:t>100</a:t>
            </a:r>
            <a:endParaRPr lang="en-US" dirty="0" smtClean="0"/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Security in the News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 			</a:t>
            </a:r>
            <a:r>
              <a:rPr lang="en-US" dirty="0" smtClean="0"/>
              <a:t>50</a:t>
            </a:r>
            <a:endParaRPr lang="en-US" dirty="0" smtClean="0"/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Research Paper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		</a:t>
            </a:r>
            <a:r>
              <a:rPr lang="en-US" dirty="0" smtClean="0">
                <a:sym typeface="ヒラギノ角ゴ ProN W3" charset="-128"/>
              </a:rPr>
              <a:t>150</a:t>
            </a:r>
            <a:endParaRPr lang="en-US" dirty="0" smtClean="0">
              <a:sym typeface="ヒラギノ角ゴ ProN W3" charset="-128"/>
            </a:endParaRPr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Participation			 </a:t>
            </a:r>
            <a:r>
              <a:rPr lang="en-US" dirty="0" smtClean="0">
                <a:sym typeface="ヒラギノ角ゴ ProN W3" charset="-128"/>
              </a:rPr>
              <a:t> 		50</a:t>
            </a:r>
            <a:endParaRPr lang="en-US" dirty="0" smtClean="0"/>
          </a:p>
          <a:p>
            <a:pPr eaLnBrk="1" hangingPunct="1"/>
            <a:r>
              <a:rPr lang="en-US" dirty="0" smtClean="0"/>
              <a:t>Total </a:t>
            </a:r>
            <a:r>
              <a:rPr lang="en-US" dirty="0"/>
              <a:t>Points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		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		</a:t>
            </a:r>
            <a:r>
              <a:rPr lang="en-US" dirty="0" smtClean="0">
                <a:sym typeface="ヒラギノ角ゴ ProN W3" charset="-128"/>
              </a:rPr>
              <a:t>850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60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2.5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914400"/>
          </a:xfrm>
        </p:spPr>
        <p:txBody>
          <a:bodyPr rIns="30479"/>
          <a:lstStyle/>
          <a:p>
            <a:pPr eaLnBrk="1" hangingPunct="1"/>
            <a:r>
              <a:rPr lang="en-US"/>
              <a:t>WikiSpace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1676400"/>
            <a:ext cx="7924800" cy="4724400"/>
          </a:xfrm>
        </p:spPr>
        <p:txBody>
          <a:bodyPr rIns="30479"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Click </a:t>
            </a:r>
            <a:r>
              <a:rPr lang="en-US" sz="2000" dirty="0"/>
              <a:t>“Join” button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Join if you haven’t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/>
              <a:t>Collaborative Web Pages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Add material to any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Edit material already posted to a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Delete material posted to a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Create a new page with new material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/>
              <a:t>Material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text content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Hyperlinks</a:t>
            </a:r>
          </a:p>
          <a:p>
            <a:pPr marL="1182688" lvl="2" eaLnBrk="1" hangingPunct="1">
              <a:lnSpc>
                <a:spcPct val="80000"/>
              </a:lnSpc>
            </a:pPr>
            <a:r>
              <a:rPr lang="en-US" sz="1600" dirty="0"/>
              <a:t>WebPages, Podcasts, Video, Audio, etc</a:t>
            </a:r>
            <a:r>
              <a:rPr lang="en-US" sz="1600" dirty="0" smtClean="0"/>
              <a:t>.</a:t>
            </a:r>
          </a:p>
          <a:p>
            <a:pPr marL="563563" eaLnBrk="1" hangingPunct="1">
              <a:lnSpc>
                <a:spcPct val="80000"/>
              </a:lnSpc>
            </a:pPr>
            <a:r>
              <a:rPr lang="en-US" sz="2000" dirty="0" smtClean="0"/>
              <a:t>Group Research/Project Paper</a:t>
            </a:r>
          </a:p>
          <a:p>
            <a:pPr marL="900113" lvl="1" eaLnBrk="1" hangingPunct="1">
              <a:lnSpc>
                <a:spcPct val="80000"/>
              </a:lnSpc>
            </a:pPr>
            <a:r>
              <a:rPr lang="en-US" sz="1800" dirty="0" smtClean="0"/>
              <a:t>Each group will have its own Team </a:t>
            </a:r>
            <a:r>
              <a:rPr lang="en-US" sz="1800" dirty="0" err="1" smtClean="0"/>
              <a:t>page(s</a:t>
            </a:r>
            <a:r>
              <a:rPr lang="en-US" sz="1800" dirty="0" smtClean="0"/>
              <a:t>) for supporting collaborative work.</a:t>
            </a:r>
            <a:endParaRPr lang="en-US" sz="1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Wiki Pages to Update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>
                <a:hlinkClick r:id="rId2"/>
              </a:rPr>
              <a:t>Security in the News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209</TotalTime>
  <Pages>0</Pages>
  <Words>795</Words>
  <Characters>0</Characters>
  <Application>Microsoft Macintosh PowerPoint</Application>
  <PresentationFormat>On-screen Show (4:3)</PresentationFormat>
  <Lines>0</Lines>
  <Paragraphs>113</Paragraphs>
  <Slides>16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WikiSpace</vt:lpstr>
      <vt:lpstr>Wiki Pages to Update</vt:lpstr>
      <vt:lpstr>Security In The News</vt:lpstr>
      <vt:lpstr>Research/Project Paper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22</cp:revision>
  <dcterms:created xsi:type="dcterms:W3CDTF">2013-01-05T18:50:26Z</dcterms:created>
  <dcterms:modified xsi:type="dcterms:W3CDTF">2013-01-05T18:58:35Z</dcterms:modified>
</cp:coreProperties>
</file>